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88" r:id="rId7"/>
    <p:sldId id="278" r:id="rId8"/>
    <p:sldId id="289" r:id="rId9"/>
    <p:sldId id="290" r:id="rId10"/>
    <p:sldId id="287" r:id="rId11"/>
    <p:sldId id="291" r:id="rId12"/>
    <p:sldId id="294" r:id="rId13"/>
    <p:sldId id="295" r:id="rId14"/>
    <p:sldId id="292" r:id="rId15"/>
    <p:sldId id="293" r:id="rId16"/>
    <p:sldId id="296" r:id="rId17"/>
    <p:sldId id="297" r:id="rId18"/>
    <p:sldId id="281" r:id="rId19"/>
    <p:sldId id="283" r:id="rId20"/>
    <p:sldId id="29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595" autoAdjust="0"/>
  </p:normalViewPr>
  <p:slideViewPr>
    <p:cSldViewPr snapToGrid="0">
      <p:cViewPr varScale="1">
        <p:scale>
          <a:sx n="100" d="100"/>
          <a:sy n="100" d="100"/>
        </p:scale>
        <p:origin x="912" y="78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2FC57-E1F8-4F59-A87C-2833007EAF57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A06BE-7519-4B21-9E1D-AE6D6E69C3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ACAC0-59EA-4916-9995-398D6BEB88C3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B2C62-FE30-453D-946B-754E9E42C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https://www.investopedia.com/terms/p/pairstrade.asp</a:t>
            </a:r>
          </a:p>
          <a:p>
            <a:r>
              <a:rPr lang="en-US" dirty="0"/>
              <a:t>https://www.investopedia.com/terms/t/taxgainlossharvesting.asp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08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https://www.cnn.com/2023/08/24/investing/nvidia-stock/index.html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B2C62-FE30-453D-946B-754E9E42C8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1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9D1A0-04AB-4DD4-B9DB-BDEC5E64C94C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3EA80-260A-4EE9-83BB-E6DD04DEA906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0274-DEF2-4F5D-8F74-69D0554CED55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D4DA8-2D4A-4F06-BECA-044AF4113FB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1873-7D47-483D-BCB4-50DD9806C720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B74C9-B808-4394-A017-79C83B2524EF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DF6D-B715-4785-8DEA-9165C638CF4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sz="160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E72A-09B6-4D56-855D-4360BD347914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577C8-AB8C-4B8A-A01F-113B16C4DCA3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imagesearch.com/2019/06/17/online-incremental-learning-with-keras-and-creme/" TargetMode="External"/><Relationship Id="rId7" Type="http://schemas.openxmlformats.org/officeDocument/2006/relationships/hyperlink" Target="https://www.kaggle.com/code/kamyarazar/stock-price-prediction-lstm-hyperparameter-tuning" TargetMode="External"/><Relationship Id="rId2" Type="http://schemas.openxmlformats.org/officeDocument/2006/relationships/hyperlink" Target="https://link.springer.com/article/10.1007/s12530-022-09481-x#Fig2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owardsdatascience.com/time-series-forecasting-predicting-stock-prices-using-an-arima-model-2e3b3080bd70" TargetMode="External"/><Relationship Id="rId5" Type="http://schemas.openxmlformats.org/officeDocument/2006/relationships/hyperlink" Target="https://cs230.stanford.edu/projects_winter_2020/reports/32066186.pdf" TargetMode="External"/><Relationship Id="rId4" Type="http://schemas.openxmlformats.org/officeDocument/2006/relationships/hyperlink" Target="https://medium.com/the-handbook-of-coding-in-finance/stock-prices-prediction-using-long-short-term-memory-lstm-model-in-python-734dd1ed682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johnsonbam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nishantnayar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photo of colorful graph data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0973" r="3" b="3"/>
          <a:stretch/>
        </p:blipFill>
        <p:spPr>
          <a:xfrm>
            <a:off x="1028700" y="3543300"/>
            <a:ext cx="3924300" cy="3314700"/>
          </a:xfrm>
          <a:noFill/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Nishant Nayar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Johnson Bam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048EBB5A-AC5B-6DED-F107-131C7C52D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137AE72A-09B6-4D56-855D-4360BD347914}" type="datetime1">
              <a:rPr lang="en-US" smtClean="0"/>
              <a:pPr>
                <a:spcAft>
                  <a:spcPts val="600"/>
                </a:spcAft>
              </a:pPr>
              <a:t>10/17/2023</a:t>
            </a:fld>
            <a:endParaRPr lang="en-US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4FAA409F-406C-05D7-4A0C-811F6F8EB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534" y="539225"/>
            <a:ext cx="3924300" cy="2434386"/>
          </a:xfrm>
        </p:spPr>
        <p:txBody>
          <a:bodyPr anchor="ctr">
            <a:noAutofit/>
          </a:bodyPr>
          <a:lstStyle/>
          <a:p>
            <a:r>
              <a:rPr lang="en-US" sz="5400" dirty="0"/>
              <a:t>Stock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27537-DD4E-67B0-DAEF-DC75F7B64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3C9B5-96CA-74A9-A8F6-A0A31EB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96991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BF560-BEBB-4B63-B85B-682839EA46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D75CF-FC00-4457-0921-0D425427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5F695-5845-C916-382D-14713831D6EA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Interim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51CF6C-3D6A-8CF8-E338-941B912704DB}"/>
              </a:ext>
            </a:extLst>
          </p:cNvPr>
          <p:cNvSpPr/>
          <p:nvPr/>
        </p:nvSpPr>
        <p:spPr>
          <a:xfrm>
            <a:off x="1219200" y="1428750"/>
            <a:ext cx="141922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Websocket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15291E-2DB3-93E1-FB9D-0E5DDAE91539}"/>
              </a:ext>
            </a:extLst>
          </p:cNvPr>
          <p:cNvSpPr/>
          <p:nvPr/>
        </p:nvSpPr>
        <p:spPr>
          <a:xfrm>
            <a:off x="3776662" y="3028950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Nightly Model generation</a:t>
            </a:r>
          </a:p>
        </p:txBody>
      </p:sp>
      <p:pic>
        <p:nvPicPr>
          <p:cNvPr id="10" name="Graphic 9" descr="Arrow circle with solid fill">
            <a:extLst>
              <a:ext uri="{FF2B5EF4-FFF2-40B4-BE49-F238E27FC236}">
                <a16:creationId xmlns:a16="http://schemas.microsoft.com/office/drawing/2014/main" id="{0BE35351-F371-5563-AEC5-E3850D910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7301" y="2630487"/>
            <a:ext cx="752475" cy="7524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4C5939-1AA7-E36D-0925-FCF3084F017D}"/>
              </a:ext>
            </a:extLst>
          </p:cNvPr>
          <p:cNvSpPr/>
          <p:nvPr/>
        </p:nvSpPr>
        <p:spPr>
          <a:xfrm>
            <a:off x="3838575" y="1428750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Subscription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369B14-8EE4-4270-8CCF-BE91FCADC183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2638425" y="1843088"/>
            <a:ext cx="120015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B3E4B-15AC-4341-6676-2C341C577DD4}"/>
              </a:ext>
            </a:extLst>
          </p:cNvPr>
          <p:cNvSpPr/>
          <p:nvPr/>
        </p:nvSpPr>
        <p:spPr>
          <a:xfrm>
            <a:off x="6696075" y="1428749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Predictions</a:t>
            </a:r>
          </a:p>
          <a:p>
            <a:pPr algn="ctr"/>
            <a:r>
              <a:rPr lang="en-US" sz="1200" i="1" dirty="0"/>
              <a:t>Incremental Learning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00359F-DC7E-E943-322C-90E976417FD6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5495925" y="1843087"/>
            <a:ext cx="1200150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A03450-E7B7-AD6D-94C5-F203A804BE10}"/>
              </a:ext>
            </a:extLst>
          </p:cNvPr>
          <p:cNvSpPr/>
          <p:nvPr/>
        </p:nvSpPr>
        <p:spPr>
          <a:xfrm>
            <a:off x="9553575" y="1428748"/>
            <a:ext cx="1657350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User Interface</a:t>
            </a:r>
          </a:p>
          <a:p>
            <a:pPr algn="ctr"/>
            <a:r>
              <a:rPr lang="en-US" sz="1200" i="1" dirty="0" err="1"/>
              <a:t>Streamlit</a:t>
            </a:r>
            <a:endParaRPr lang="en-US" sz="1200" i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B30722-373A-302E-4742-0C73EAEDA135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 flipV="1">
            <a:off x="8353425" y="1843086"/>
            <a:ext cx="1200150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E53D17-78F9-2CFC-816D-1937A65DB1F0}"/>
              </a:ext>
            </a:extLst>
          </p:cNvPr>
          <p:cNvSpPr/>
          <p:nvPr/>
        </p:nvSpPr>
        <p:spPr>
          <a:xfrm>
            <a:off x="1219200" y="3028950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Data Store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185F088-EB65-E23F-3008-823B3C98355B}"/>
              </a:ext>
            </a:extLst>
          </p:cNvPr>
          <p:cNvCxnSpPr>
            <a:stCxn id="11" idx="2"/>
            <a:endCxn id="20" idx="0"/>
          </p:cNvCxnSpPr>
          <p:nvPr/>
        </p:nvCxnSpPr>
        <p:spPr>
          <a:xfrm rot="5400000">
            <a:off x="2983707" y="1345406"/>
            <a:ext cx="771525" cy="259556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014035-08A7-2BFF-8362-8827B6B2E3AD}"/>
              </a:ext>
            </a:extLst>
          </p:cNvPr>
          <p:cNvCxnSpPr>
            <a:stCxn id="20" idx="3"/>
            <a:endCxn id="6" idx="1"/>
          </p:cNvCxnSpPr>
          <p:nvPr/>
        </p:nvCxnSpPr>
        <p:spPr>
          <a:xfrm>
            <a:off x="2924175" y="3443288"/>
            <a:ext cx="85248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4514D1-C182-D8BC-FC33-B5B1891EB502}"/>
              </a:ext>
            </a:extLst>
          </p:cNvPr>
          <p:cNvSpPr txBox="1"/>
          <p:nvPr/>
        </p:nvSpPr>
        <p:spPr>
          <a:xfrm>
            <a:off x="3645694" y="3933988"/>
            <a:ext cx="20431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LSTM Model and Scaler</a:t>
            </a:r>
          </a:p>
          <a:p>
            <a:pPr algn="ctr"/>
            <a:r>
              <a:rPr lang="en-US" sz="1050" i="1" dirty="0"/>
              <a:t>Entire dataset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85BC70-E3DA-3A25-FB5C-842608AC0900}"/>
              </a:ext>
            </a:extLst>
          </p:cNvPr>
          <p:cNvSpPr txBox="1"/>
          <p:nvPr/>
        </p:nvSpPr>
        <p:spPr>
          <a:xfrm>
            <a:off x="6265069" y="2305052"/>
            <a:ext cx="1326356" cy="42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LSTM Model </a:t>
            </a:r>
          </a:p>
          <a:p>
            <a:pPr algn="ctr"/>
            <a:r>
              <a:rPr lang="en-US" sz="1050" i="1" dirty="0"/>
              <a:t>Incremental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8AFB21-9B88-3BA1-76DF-2576584C4A6A}"/>
              </a:ext>
            </a:extLst>
          </p:cNvPr>
          <p:cNvSpPr/>
          <p:nvPr/>
        </p:nvSpPr>
        <p:spPr>
          <a:xfrm>
            <a:off x="6672262" y="2995611"/>
            <a:ext cx="1704975" cy="828675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LSTM Model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8C8A4F8-7D86-B1B5-2E22-A7E26D3B7368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5476875" y="3409949"/>
            <a:ext cx="119538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F295CD-3F0B-3FCD-C444-FAD3CFC3A5C9}"/>
              </a:ext>
            </a:extLst>
          </p:cNvPr>
          <p:cNvCxnSpPr>
            <a:stCxn id="14" idx="2"/>
            <a:endCxn id="31" idx="0"/>
          </p:cNvCxnSpPr>
          <p:nvPr/>
        </p:nvCxnSpPr>
        <p:spPr>
          <a:xfrm>
            <a:off x="7524750" y="2257424"/>
            <a:ext cx="0" cy="7381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0E5DF8-2BFF-8EA9-0DA5-561CF63DB13D}"/>
              </a:ext>
            </a:extLst>
          </p:cNvPr>
          <p:cNvSpPr txBox="1"/>
          <p:nvPr/>
        </p:nvSpPr>
        <p:spPr>
          <a:xfrm>
            <a:off x="1219200" y="2291432"/>
            <a:ext cx="13263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Finnhub</a:t>
            </a:r>
            <a:endParaRPr lang="en-US" sz="105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EB6EBB-8A2C-D10A-7379-EDFBC6688A37}"/>
              </a:ext>
            </a:extLst>
          </p:cNvPr>
          <p:cNvSpPr txBox="1"/>
          <p:nvPr/>
        </p:nvSpPr>
        <p:spPr>
          <a:xfrm>
            <a:off x="1200150" y="3951571"/>
            <a:ext cx="17049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Alpaca Api</a:t>
            </a:r>
          </a:p>
          <a:p>
            <a:pPr algn="ctr"/>
            <a:r>
              <a:rPr lang="en-US" sz="1050" i="1" dirty="0"/>
              <a:t>Historical Prices</a:t>
            </a:r>
            <a:endParaRPr lang="en-US" sz="1000" i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CD424-9929-828C-BE99-5EA553BA402C}"/>
              </a:ext>
            </a:extLst>
          </p:cNvPr>
          <p:cNvSpPr txBox="1"/>
          <p:nvPr/>
        </p:nvSpPr>
        <p:spPr>
          <a:xfrm>
            <a:off x="1028700" y="4953496"/>
            <a:ext cx="6200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- Data quality of financial websites is good, no need for outlier detection</a:t>
            </a:r>
          </a:p>
          <a:p>
            <a:r>
              <a:rPr lang="en-US" sz="1400" dirty="0"/>
              <a:t>- Standard </a:t>
            </a:r>
            <a:r>
              <a:rPr lang="en-US" sz="1400" dirty="0" err="1"/>
              <a:t>MinMax</a:t>
            </a:r>
            <a:r>
              <a:rPr lang="en-US" sz="1400" dirty="0"/>
              <a:t> Scaler was used, was saved and same was used in incremental learning also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B9724E-E2BE-2374-7634-0891E03BF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891" y="4185190"/>
            <a:ext cx="3748860" cy="21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4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75F695-5845-C916-382D-14713831D6EA}"/>
              </a:ext>
            </a:extLst>
          </p:cNvPr>
          <p:cNvSpPr txBox="1">
            <a:spLocks/>
          </p:cNvSpPr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Architecture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7F39F4-538B-B8C6-70AE-4E3EFA833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88" y="2366772"/>
            <a:ext cx="9079375" cy="358635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9BF560-BEBB-4B63-B85B-682839EA46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EA6C54-2562-43EA-9A1B-F808D04718E7}" type="datetime1">
              <a:rPr lang="en-US" sz="1200" smtClean="0"/>
              <a:pPr>
                <a:spcAft>
                  <a:spcPts val="600"/>
                </a:spcAft>
              </a:pPr>
              <a:t>10/17/2023</a:t>
            </a:fld>
            <a:endParaRPr lang="en-US" sz="12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D75CF-FC00-4457-0921-0D4254273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latin typeface="+mn-lt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11AF79-4A73-249F-DABE-117394907FFB}"/>
              </a:ext>
            </a:extLst>
          </p:cNvPr>
          <p:cNvSpPr txBox="1">
            <a:spLocks/>
          </p:cNvSpPr>
          <p:nvPr/>
        </p:nvSpPr>
        <p:spPr>
          <a:xfrm>
            <a:off x="1392234" y="1888267"/>
            <a:ext cx="10056815" cy="62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Public cloud based for always – on and resiliency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E8EA7D-4429-01E3-6AFD-5AE177BAA7F1}"/>
              </a:ext>
            </a:extLst>
          </p:cNvPr>
          <p:cNvSpPr txBox="1">
            <a:spLocks/>
          </p:cNvSpPr>
          <p:nvPr/>
        </p:nvSpPr>
        <p:spPr>
          <a:xfrm>
            <a:off x="1065293" y="5781705"/>
            <a:ext cx="10056815" cy="62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Public cloud based for always – on and resiliency</a:t>
            </a:r>
          </a:p>
        </p:txBody>
      </p:sp>
    </p:spTree>
    <p:extLst>
      <p:ext uri="{BB962C8B-B14F-4D97-AF65-F5344CB8AC3E}">
        <p14:creationId xmlns:p14="http://schemas.microsoft.com/office/powerpoint/2010/main" val="1114869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27537-DD4E-67B0-DAEF-DC75F7B647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73C9B5-96CA-74A9-A8F6-A0A31EB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822658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A02D8E-2B3D-4B4E-7676-518B853E4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98" r="117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E349D6-4313-9CA2-E97A-661EF5BED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0EA6C54-2562-43EA-9A1B-F808D04718E7}" type="datetime1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10/17/2023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7FC706-28BB-E398-3322-44BE553FB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200">
                <a:solidFill>
                  <a:srgbClr val="FFFFFF"/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 sz="120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249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039366-CC4B-45CC-9139-66129D35DB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931-F348-4A41-A5F4-69657F3C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30" name="Picture Placeholder 29" descr="Three darts on bullseye">
            <a:extLst>
              <a:ext uri="{FF2B5EF4-FFF2-40B4-BE49-F238E27FC236}">
                <a16:creationId xmlns:a16="http://schemas.microsoft.com/office/drawing/2014/main" id="{F17D888B-B94F-48D0-ABAF-32CE1164DE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BD264-B274-4D4C-8E2B-C6F7606B25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28700" y="3556002"/>
            <a:ext cx="3108960" cy="22860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Cloud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Use AWS or Google Pub/Sub for deployment</a:t>
            </a:r>
          </a:p>
          <a:p>
            <a:pPr>
              <a:defRPr/>
            </a:pPr>
            <a:r>
              <a:rPr lang="en-US" sz="1600" dirty="0">
                <a:solidFill>
                  <a:schemeClr val="tx2">
                    <a:lumMod val="50000"/>
                  </a:schemeClr>
                </a:solidFill>
                <a:cs typeface="Biome Light" panose="020B0303030204020804" pitchFamily="34" charset="0"/>
              </a:rPr>
              <a:t>Always – On and Resiliency</a:t>
            </a:r>
            <a:endParaRPr lang="en-US" sz="160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cs typeface="Biome Light" panose="020B0303030204020804" pitchFamily="34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EC41F11-47BD-44B1-BF22-D3C7965626E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41520" y="3556001"/>
            <a:ext cx="3108960" cy="2285999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Model Finetuning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Explore other models like LSTM with Attention and GANs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Handle spikes in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Compare nightly and Incremental learning model performance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ea typeface="+mn-ea"/>
              <a:cs typeface="Biome Light" panose="020B0303030204020804" pitchFamily="34" charset="0"/>
            </a:endParaRPr>
          </a:p>
          <a:p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34CC2084-FCB9-4F4B-8B47-44B2A81D52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54340" y="3556001"/>
            <a:ext cx="3108960" cy="228599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ea typeface="+mn-ea"/>
                <a:cs typeface="Biome Light" panose="020B0303030204020804" pitchFamily="34" charset="0"/>
              </a:rPr>
              <a:t>Data Sources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Pricing Data- sources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Connecting with Alpaca , </a:t>
            </a:r>
            <a:r>
              <a:rPr lang="en-US" sz="1600" dirty="0" err="1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Binance</a:t>
            </a:r>
            <a:r>
              <a:rPr lang="en-US" sz="16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 for trading</a:t>
            </a:r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4BB509D-E79A-48CF-9C7A-2B385FD379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8CD27B-109C-41C9-9CF4-85F532F66BBB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25AC8E0E-F9A1-4D3C-8AB5-4C215FD5C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DE214F-1B40-77CD-E638-558B8C6245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0A2063-11CB-EC09-680C-8595D6CC8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7A324-A4D9-19A3-A1A7-CC39ABA3DA55}"/>
              </a:ext>
            </a:extLst>
          </p:cNvPr>
          <p:cNvSpPr txBox="1"/>
          <p:nvPr/>
        </p:nvSpPr>
        <p:spPr>
          <a:xfrm>
            <a:off x="793748" y="1367810"/>
            <a:ext cx="10982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ChatGpt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AC6771B-0917-9E0C-443F-5792BB648284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906FF-1343-DD74-87EC-59D84B067B29}"/>
              </a:ext>
            </a:extLst>
          </p:cNvPr>
          <p:cNvSpPr txBox="1"/>
          <p:nvPr/>
        </p:nvSpPr>
        <p:spPr>
          <a:xfrm>
            <a:off x="765173" y="2496235"/>
            <a:ext cx="109823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https://link.springer.com/article/10.1007/s12530-022-09481-x#Fig2</a:t>
            </a:r>
            <a:endParaRPr lang="en-US" dirty="0"/>
          </a:p>
          <a:p>
            <a:r>
              <a:rPr lang="en-US" dirty="0">
                <a:hlinkClick r:id="rId3"/>
              </a:rPr>
              <a:t>https://pyimagesearch.com/2019/06/17/online-incremental-learning-with-keras-and-creme/</a:t>
            </a:r>
            <a:endParaRPr lang="en-US" dirty="0"/>
          </a:p>
          <a:p>
            <a:r>
              <a:rPr lang="en-US" dirty="0">
                <a:hlinkClick r:id="rId4"/>
              </a:rPr>
              <a:t>https://medium.com/the-handbook-of-coding-in-finance/stock-prices-prediction-using-long-short-term-memory-lstm-model-in-python-734dd1ed6827</a:t>
            </a:r>
            <a:endParaRPr lang="en-US" dirty="0"/>
          </a:p>
          <a:p>
            <a:r>
              <a:rPr lang="en-US" dirty="0">
                <a:hlinkClick r:id="rId5"/>
              </a:rPr>
              <a:t>https://cs230.stanford.edu/projects_winter_2020/reports/32066186.pdf</a:t>
            </a:r>
            <a:endParaRPr lang="en-US" dirty="0"/>
          </a:p>
          <a:p>
            <a:r>
              <a:rPr lang="en-US" dirty="0">
                <a:hlinkClick r:id="rId6"/>
              </a:rPr>
              <a:t>https://towardsdatascience.com/time-series-forecasting-predicting-stock-prices-using-an-arima-model-2e3b3080bd70</a:t>
            </a:r>
            <a:endParaRPr lang="en-US" dirty="0"/>
          </a:p>
          <a:p>
            <a:r>
              <a:rPr lang="en-US" dirty="0">
                <a:hlinkClick r:id="rId7"/>
              </a:rPr>
              <a:t>https://www.kaggle.com/code/kamyarazar/stock-price-prediction-lstm-hyperparameter-tuning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67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01 Introduction</a:t>
            </a:r>
          </a:p>
          <a:p>
            <a:r>
              <a:rPr lang="en-US" dirty="0"/>
              <a:t>02 Time-Series Price Prediction</a:t>
            </a:r>
          </a:p>
          <a:p>
            <a:r>
              <a:rPr lang="en-US" dirty="0"/>
              <a:t>03 Architecture</a:t>
            </a:r>
          </a:p>
          <a:p>
            <a:r>
              <a:rPr lang="en-US" dirty="0"/>
              <a:t>04 User Interface</a:t>
            </a:r>
          </a:p>
          <a:p>
            <a:r>
              <a:rPr lang="en-US" dirty="0"/>
              <a:t>05 What’s next</a:t>
            </a:r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AF05980-54E0-4F3D-BAF3-4CE06FA77025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EBE147A-9B99-4FFD-BC53-05C5BD025E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0312" y="2155740"/>
            <a:ext cx="1866900" cy="333981"/>
          </a:xfrm>
        </p:spPr>
        <p:txBody>
          <a:bodyPr/>
          <a:lstStyle/>
          <a:p>
            <a:pPr algn="ctr"/>
            <a:r>
              <a:rPr lang="en-US" dirty="0"/>
              <a:t>Nishant</a:t>
            </a:r>
            <a:endParaRPr lang="en-US" sz="1400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28CF967-AF84-4550-882F-01B6C8B02C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8425" y="2154600"/>
            <a:ext cx="1866900" cy="333980"/>
          </a:xfrm>
        </p:spPr>
        <p:txBody>
          <a:bodyPr/>
          <a:lstStyle/>
          <a:p>
            <a:pPr algn="ctr"/>
            <a:r>
              <a:rPr lang="en-US" dirty="0"/>
              <a:t>Johnson</a:t>
            </a:r>
            <a:endParaRPr lang="en-US" sz="140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3B3E269-C9C3-4FFC-B678-9FAC0C023B3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2200275" y="2613399"/>
            <a:ext cx="1874874" cy="2848123"/>
          </a:xfrm>
        </p:spPr>
      </p:pic>
      <p:pic>
        <p:nvPicPr>
          <p:cNvPr id="19" name="Picture Placeholder 18" descr="portait">
            <a:extLst>
              <a:ext uri="{FF2B5EF4-FFF2-40B4-BE49-F238E27FC236}">
                <a16:creationId xmlns:a16="http://schemas.microsoft.com/office/drawing/2014/main" id="{7A34BEEA-96BB-4238-8447-EF7692728BC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3522" y="2611652"/>
            <a:ext cx="1874874" cy="2848123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F6CE792E-745D-4408-9AB1-740D556972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208FE-0220-403B-8209-06D9990EA4C9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BF214639-68C6-49E7-90D4-F4DAFEFBF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Content Placeholder 24">
            <a:extLst>
              <a:ext uri="{FF2B5EF4-FFF2-40B4-BE49-F238E27FC236}">
                <a16:creationId xmlns:a16="http://schemas.microsoft.com/office/drawing/2014/main" id="{8CCBCA31-ADE0-9F7B-0D59-AD2CD78789E1}"/>
              </a:ext>
            </a:extLst>
          </p:cNvPr>
          <p:cNvSpPr txBox="1">
            <a:spLocks/>
          </p:cNvSpPr>
          <p:nvPr/>
        </p:nvSpPr>
        <p:spPr>
          <a:xfrm>
            <a:off x="1758342" y="5575675"/>
            <a:ext cx="2750840" cy="38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nishant.nayar@hotmail.com</a:t>
            </a:r>
            <a:endParaRPr lang="en-US" sz="105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pic>
        <p:nvPicPr>
          <p:cNvPr id="18" name="Picture 17" descr="A blue and black logo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CF1FC109-3426-0B9B-D8AB-AB7BE888B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6302" y="5594725"/>
            <a:ext cx="365760" cy="311040"/>
          </a:xfrm>
          <a:prstGeom prst="rect">
            <a:avLst/>
          </a:prstGeom>
        </p:spPr>
      </p:pic>
      <p:sp>
        <p:nvSpPr>
          <p:cNvPr id="20" name="Content Placeholder 24">
            <a:extLst>
              <a:ext uri="{FF2B5EF4-FFF2-40B4-BE49-F238E27FC236}">
                <a16:creationId xmlns:a16="http://schemas.microsoft.com/office/drawing/2014/main" id="{4EE411F7-95FC-781D-EE8A-100304A13B19}"/>
              </a:ext>
            </a:extLst>
          </p:cNvPr>
          <p:cNvSpPr txBox="1">
            <a:spLocks/>
          </p:cNvSpPr>
          <p:nvPr/>
        </p:nvSpPr>
        <p:spPr>
          <a:xfrm>
            <a:off x="6139842" y="5575675"/>
            <a:ext cx="2750840" cy="386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400" dirty="0">
                <a:solidFill>
                  <a:srgbClr val="C0C9C2">
                    <a:lumMod val="50000"/>
                  </a:srgbClr>
                </a:solidFill>
                <a:cs typeface="Biome Light" panose="020B0303030204020804" pitchFamily="34" charset="0"/>
              </a:rPr>
              <a:t>bam_johnson@yahoo.com</a:t>
            </a:r>
            <a:endParaRPr lang="en-US" sz="1050" dirty="0">
              <a:solidFill>
                <a:srgbClr val="C0C9C2">
                  <a:lumMod val="50000"/>
                </a:srgbClr>
              </a:solidFill>
              <a:cs typeface="Biome Light" panose="020B0303030204020804" pitchFamily="34" charset="0"/>
            </a:endParaRPr>
          </a:p>
        </p:txBody>
      </p:sp>
      <p:pic>
        <p:nvPicPr>
          <p:cNvPr id="27" name="Picture 26" descr="A blue and black logo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7DA70580-14E7-2069-7212-F9A50E663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7802" y="5575675"/>
            <a:ext cx="365760" cy="311040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41AC8B3C-5FA4-BF37-57BF-E91E1C58A13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9E24BCE-48CF-4EA0-8CEE-DABDE8C6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083546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Pairs Trading</a:t>
            </a:r>
          </a:p>
          <a:p>
            <a:r>
              <a:rPr lang="en-US" dirty="0"/>
              <a:t>A pairs trade is a trading strategy that involves matching a long position with a short position in two stocks with a high correlation.</a:t>
            </a:r>
          </a:p>
          <a:p>
            <a:r>
              <a:rPr lang="en-US" b="1" dirty="0"/>
              <a:t>Tax Loss Harvesting</a:t>
            </a:r>
          </a:p>
          <a:p>
            <a:r>
              <a:rPr lang="en-US" dirty="0"/>
              <a:t>Tax-loss harvesting is the timely selling of securities at a loss to offset the amount of capital gains tax owed from selling profitable assets. </a:t>
            </a:r>
          </a:p>
          <a:p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C80FA98-D238-41BC-848B-15F7D2C9D0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70000"/>
          </a:blip>
          <a:srcRect/>
          <a:stretch/>
        </p:blipFill>
        <p:spPr>
          <a:xfrm>
            <a:off x="6622676" y="1996588"/>
            <a:ext cx="4953000" cy="3090862"/>
          </a:xfrm>
          <a:ln>
            <a:noFill/>
          </a:ln>
        </p:spPr>
      </p:pic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EF76E7-2EBE-4103-B764-AD23619BE076}" type="datetime1">
              <a:rPr lang="en-US" smtClean="0"/>
              <a:pPr/>
              <a:t>10/17/2023</a:t>
            </a:fld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239E7F-8B2C-FCED-8D24-18CF1FAEDAA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2A201-6E42-70FA-BFBA-0B1F074EDB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D80BE-8CF6-957D-2EFA-33D8C6FB696B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META and NVIDIA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813523-DA8D-F2E8-6168-0E8D8D208304}"/>
              </a:ext>
            </a:extLst>
          </p:cNvPr>
          <p:cNvSpPr txBox="1">
            <a:spLocks/>
          </p:cNvSpPr>
          <p:nvPr/>
        </p:nvSpPr>
        <p:spPr>
          <a:xfrm>
            <a:off x="854074" y="1802269"/>
            <a:ext cx="5387979" cy="385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Why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Both Tech companies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Both have become synonymous with AI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NVIDIA – produces chips used in Generative AI.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META – is huge consumer of these chips and end users using META products also uses these chips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11CD9E-227D-2AA5-D6D1-653840C764DF}"/>
              </a:ext>
            </a:extLst>
          </p:cNvPr>
          <p:cNvSpPr txBox="1">
            <a:spLocks/>
          </p:cNvSpPr>
          <p:nvPr/>
        </p:nvSpPr>
        <p:spPr>
          <a:xfrm>
            <a:off x="854074" y="800101"/>
            <a:ext cx="10747376" cy="100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Compared all the stocks in S&amp;P 100 index. Using K-means clustering clustered into smaller groups and identified two correlated stocks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33DF0F82-A253-F4ED-7999-76B5D827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3" y="2026373"/>
            <a:ext cx="5111746" cy="34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7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9A789-257B-DB0C-9E57-6B3C0698D5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73588-5CB6-334E-CD2B-52B7DAFECC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45463B-D739-CCE9-8424-36D650F51D7C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Pairs Trading Strategy</a:t>
            </a:r>
          </a:p>
        </p:txBody>
      </p:sp>
      <p:pic>
        <p:nvPicPr>
          <p:cNvPr id="6" name="Picture 5" descr="A line of blue and orange lines&#10;&#10;Description automatically generated">
            <a:extLst>
              <a:ext uri="{FF2B5EF4-FFF2-40B4-BE49-F238E27FC236}">
                <a16:creationId xmlns:a16="http://schemas.microsoft.com/office/drawing/2014/main" id="{73C30216-FD99-DB05-21F4-9E646390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2" y="1294038"/>
            <a:ext cx="6200783" cy="4030437"/>
          </a:xfrm>
          <a:prstGeom prst="rect">
            <a:avLst/>
          </a:prstGeom>
        </p:spPr>
      </p:pic>
      <p:pic>
        <p:nvPicPr>
          <p:cNvPr id="8" name="Picture 7" descr="A graph of a stock market&#10;&#10;Description automatically generated with medium confidence">
            <a:extLst>
              <a:ext uri="{FF2B5EF4-FFF2-40B4-BE49-F238E27FC236}">
                <a16:creationId xmlns:a16="http://schemas.microsoft.com/office/drawing/2014/main" id="{6B4557B3-C4E4-8F3E-4D5A-91561DCF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676" y="1294038"/>
            <a:ext cx="5006974" cy="251732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D5B8D9-0862-C79F-E2F7-3B186BDC458D}"/>
              </a:ext>
            </a:extLst>
          </p:cNvPr>
          <p:cNvSpPr txBox="1">
            <a:spLocks/>
          </p:cNvSpPr>
          <p:nvPr/>
        </p:nvSpPr>
        <p:spPr>
          <a:xfrm>
            <a:off x="7343775" y="3980989"/>
            <a:ext cx="4378330" cy="21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Simple pairs trading strategy between the two stocks yield promising results.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Advanced indication of a favorable price movement, along with tax loss harvesting from other open positions can help in smart investing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140E2-3D90-FAE8-F7C0-04D571B5C5D4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‘Analysis’ notebook</a:t>
            </a:r>
          </a:p>
        </p:txBody>
      </p:sp>
    </p:spTree>
    <p:extLst>
      <p:ext uri="{BB962C8B-B14F-4D97-AF65-F5344CB8AC3E}">
        <p14:creationId xmlns:p14="http://schemas.microsoft.com/office/powerpoint/2010/main" val="393494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B74BB8A-7BAA-4A6E-9CC4-CB382C68D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055465-EA9F-436E-A0C3-64912E06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Time-Series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91201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E707B-35A9-7ADA-C148-64A0D9A7F9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836FF-BBDB-085A-576B-842000C32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80D9C-3EE9-5E48-05B8-0004D9C2916F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Time-Series Price Prediction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8153B2-1FF1-9A04-67ED-53DA8BF6B037}"/>
              </a:ext>
            </a:extLst>
          </p:cNvPr>
          <p:cNvSpPr txBox="1">
            <a:spLocks/>
          </p:cNvSpPr>
          <p:nvPr/>
        </p:nvSpPr>
        <p:spPr>
          <a:xfrm>
            <a:off x="854074" y="1583194"/>
            <a:ext cx="5387979" cy="385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Models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Stacked LSTM</a:t>
            </a:r>
          </a:p>
          <a:p>
            <a:pPr marL="285750" indent="-285750"/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model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Data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every minute data from Alpaca </a:t>
            </a:r>
          </a:p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from Sept 1, 2023, to Oct 16, 2023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F3FE39-E8ED-8850-FCAC-2DBA50587311}"/>
              </a:ext>
            </a:extLst>
          </p:cNvPr>
          <p:cNvSpPr txBox="1">
            <a:spLocks/>
          </p:cNvSpPr>
          <p:nvPr/>
        </p:nvSpPr>
        <p:spPr>
          <a:xfrm>
            <a:off x="6416674" y="1477963"/>
            <a:ext cx="5387979" cy="4913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Selection Criteria</a:t>
            </a:r>
          </a:p>
          <a:p>
            <a:pPr marL="285750" indent="-285750"/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Time taken to run the model </a:t>
            </a:r>
          </a:p>
          <a:p>
            <a:pPr marL="457200" lvl="1" indent="0">
              <a:buNone/>
            </a:pPr>
            <a:r>
              <a:rPr lang="en-US" sz="2200" i="1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(Laptop with GPU was used)</a:t>
            </a:r>
          </a:p>
          <a:p>
            <a:pPr marL="285750" indent="-285750"/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Incremental Learning</a:t>
            </a:r>
            <a:endParaRPr lang="en-US" sz="1600" dirty="0">
              <a:solidFill>
                <a:schemeClr val="accent2">
                  <a:lumMod val="50000"/>
                </a:schemeClr>
              </a:solidFill>
              <a:cs typeface="Biome Light" panose="020B0303030204020804" pitchFamily="34" charset="0"/>
            </a:endParaRPr>
          </a:p>
          <a:p>
            <a:pPr marL="0" indent="0">
              <a:buNone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Time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LSTM – 20 Seconds</a:t>
            </a:r>
          </a:p>
          <a:p>
            <a:r>
              <a:rPr lang="en-US" sz="22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– 3K Seconds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MSE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LSTM – 0.32</a:t>
            </a:r>
          </a:p>
          <a:p>
            <a:r>
              <a:rPr lang="en-US" sz="1500" dirty="0">
                <a:solidFill>
                  <a:schemeClr val="accent2">
                    <a:lumMod val="50000"/>
                  </a:schemeClr>
                </a:solidFill>
                <a:cs typeface="Biome Light" panose="020B0303030204020804" pitchFamily="34" charset="0"/>
              </a:rPr>
              <a:t>ARIMA – 0.13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0D82F-EC56-F044-6765-D889B58FD88E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</a:t>
            </a:r>
            <a:r>
              <a:rPr lang="en-US" sz="1000" b="1" i="1" dirty="0" err="1"/>
              <a:t>TimeSeries</a:t>
            </a:r>
            <a:r>
              <a:rPr lang="en-US" sz="1000" b="1" i="1" dirty="0"/>
              <a:t> Prediction’ notebook</a:t>
            </a:r>
          </a:p>
        </p:txBody>
      </p:sp>
    </p:spTree>
    <p:extLst>
      <p:ext uri="{BB962C8B-B14F-4D97-AF65-F5344CB8AC3E}">
        <p14:creationId xmlns:p14="http://schemas.microsoft.com/office/powerpoint/2010/main" val="367466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E707B-35A9-7ADA-C148-64A0D9A7F9F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EA6C54-2562-43EA-9A1B-F808D04718E7}" type="datetime1">
              <a:rPr lang="en-US" smtClean="0"/>
              <a:t>10/17/2023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0836FF-BBDB-085A-576B-842000C32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980D9C-3EE9-5E48-05B8-0004D9C2916F}"/>
              </a:ext>
            </a:extLst>
          </p:cNvPr>
          <p:cNvSpPr txBox="1">
            <a:spLocks/>
          </p:cNvSpPr>
          <p:nvPr/>
        </p:nvSpPr>
        <p:spPr>
          <a:xfrm>
            <a:off x="854074" y="122239"/>
            <a:ext cx="10499725" cy="13557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Time-Series Price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0D82F-EC56-F044-6765-D889B58FD88E}"/>
              </a:ext>
            </a:extLst>
          </p:cNvPr>
          <p:cNvSpPr txBox="1"/>
          <p:nvPr/>
        </p:nvSpPr>
        <p:spPr>
          <a:xfrm>
            <a:off x="485775" y="5705475"/>
            <a:ext cx="631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/>
              <a:t>Further details in the ‘</a:t>
            </a:r>
            <a:r>
              <a:rPr lang="en-US" sz="1000" b="1" i="1" dirty="0" err="1"/>
              <a:t>TimeSeries</a:t>
            </a:r>
            <a:r>
              <a:rPr lang="en-US" sz="1000" b="1" i="1" dirty="0"/>
              <a:t> Prediction’ notebook</a:t>
            </a:r>
          </a:p>
        </p:txBody>
      </p:sp>
      <p:pic>
        <p:nvPicPr>
          <p:cNvPr id="9" name="Picture 8" descr="A blue line graph on a black background&#10;&#10;Description automatically generated">
            <a:extLst>
              <a:ext uri="{FF2B5EF4-FFF2-40B4-BE49-F238E27FC236}">
                <a16:creationId xmlns:a16="http://schemas.microsoft.com/office/drawing/2014/main" id="{35536B24-61C6-8ED1-245A-AB2FEFBA26AB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6" y="1600196"/>
            <a:ext cx="4572000" cy="3657607"/>
          </a:xfrm>
          <a:prstGeom prst="rect">
            <a:avLst/>
          </a:prstGeom>
        </p:spPr>
      </p:pic>
      <p:pic>
        <p:nvPicPr>
          <p:cNvPr id="13" name="Picture 12" descr="A line graph with red and blue lines&#10;&#10;Description automatically generated">
            <a:extLst>
              <a:ext uri="{FF2B5EF4-FFF2-40B4-BE49-F238E27FC236}">
                <a16:creationId xmlns:a16="http://schemas.microsoft.com/office/drawing/2014/main" id="{F4A3B04C-66EB-2E79-6204-DADB967B365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99236" y="1600196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color presentation_Win32_LW_v2.potx" id="{B7F4C684-7BE5-4BD8-BEBE-7F207A45F474}" vid="{9091DE1E-F617-4C59-950B-F96736B889D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377</TotalTime>
  <Words>585</Words>
  <Application>Microsoft Office PowerPoint</Application>
  <PresentationFormat>Widescreen</PresentationFormat>
  <Paragraphs>134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Biome Light</vt:lpstr>
      <vt:lpstr>Calibri</vt:lpstr>
      <vt:lpstr>Office Theme</vt:lpstr>
      <vt:lpstr>Stock Price Prediction</vt:lpstr>
      <vt:lpstr>Agenda</vt:lpstr>
      <vt:lpstr>Team</vt:lpstr>
      <vt:lpstr>Introduction</vt:lpstr>
      <vt:lpstr>PowerPoint Presentation</vt:lpstr>
      <vt:lpstr>PowerPoint Presentation</vt:lpstr>
      <vt:lpstr>Time-Series Price prediction</vt:lpstr>
      <vt:lpstr>PowerPoint Presentation</vt:lpstr>
      <vt:lpstr>PowerPoint Presentation</vt:lpstr>
      <vt:lpstr>Architecture</vt:lpstr>
      <vt:lpstr>PowerPoint Presentation</vt:lpstr>
      <vt:lpstr>PowerPoint Presentation</vt:lpstr>
      <vt:lpstr>User Interface</vt:lpstr>
      <vt:lpstr>PowerPoint Presentation</vt:lpstr>
      <vt:lpstr>What’s next</vt:lpstr>
      <vt:lpstr>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Price Prediction</dc:title>
  <dc:creator>Nishant Nayar</dc:creator>
  <cp:lastModifiedBy>Nishant Nayar</cp:lastModifiedBy>
  <cp:revision>22</cp:revision>
  <dcterms:created xsi:type="dcterms:W3CDTF">2023-10-17T18:58:40Z</dcterms:created>
  <dcterms:modified xsi:type="dcterms:W3CDTF">2023-10-18T01:15:52Z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